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2" r:id="rId4"/>
    <p:sldId id="271" r:id="rId5"/>
    <p:sldId id="263" r:id="rId6"/>
    <p:sldId id="264" r:id="rId7"/>
    <p:sldId id="265" r:id="rId8"/>
    <p:sldId id="277" r:id="rId9"/>
    <p:sldId id="266" r:id="rId10"/>
    <p:sldId id="274" r:id="rId11"/>
    <p:sldId id="275" r:id="rId12"/>
    <p:sldId id="276" r:id="rId13"/>
    <p:sldId id="269" r:id="rId14"/>
    <p:sldId id="272" r:id="rId15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ИСТ ГБД" initials="АГ" lastIdx="1" clrIdx="0">
    <p:extLst>
      <p:ext uri="{19B8F6BF-5375-455C-9EA6-DF929625EA0E}">
        <p15:presenceInfo xmlns:p15="http://schemas.microsoft.com/office/powerpoint/2012/main" userId="АИСТ ГБД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74" autoAdjust="0"/>
    <p:restoredTop sz="94660"/>
  </p:normalViewPr>
  <p:slideViewPr>
    <p:cSldViewPr>
      <p:cViewPr varScale="1">
        <p:scale>
          <a:sx n="90" d="100"/>
          <a:sy n="90" d="100"/>
        </p:scale>
        <p:origin x="8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4758645241159801E-2"/>
          <c:y val="3.331744920915429E-2"/>
          <c:w val="0.98184963379135137"/>
          <c:h val="0.712949973723818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 год</c:v>
                </c:pt>
              </c:strCache>
            </c:strRef>
          </c:tx>
          <c:explosion val="6"/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43D2-4DCF-8D1F-3F922CCF7C66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43D2-4DCF-8D1F-3F922CCF7C66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43D2-4DCF-8D1F-3F922CCF7C66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43D2-4DCF-8D1F-3F922CCF7C66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43D2-4DCF-8D1F-3F922CCF7C66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8-43D2-4DCF-8D1F-3F922CCF7C66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6-43D2-4DCF-8D1F-3F922CCF7C66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4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43D2-4DCF-8D1F-3F922CCF7C66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6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43D2-4DCF-8D1F-3F922CCF7C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93481DF2-E4B3-4542-A239-4E303F3D0E59}" type="PERCENTAGE">
                      <a:rPr lang="en-US" b="1">
                        <a:solidFill>
                          <a:schemeClr val="tx1"/>
                        </a:solidFill>
                      </a:rPr>
                      <a:pPr/>
                      <a:t>[ПРОЦЕНТ]</a:t>
                    </a:fld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3D2-4DCF-8D1F-3F922CCF7C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EA300498-5D48-4A34-9AAE-0FD6D43CB446}" type="PERCENTAGE">
                      <a:rPr lang="en-US" b="1">
                        <a:solidFill>
                          <a:schemeClr val="tx1"/>
                        </a:solidFill>
                      </a:rPr>
                      <a:pPr/>
                      <a:t>[ПРОЦЕНТ]</a:t>
                    </a:fld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43D2-4DCF-8D1F-3F922CCF7C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797C4FA2-7FBB-4C15-BBAD-4735463A5629}" type="PERCENTAGE">
                      <a:rPr lang="en-US" b="1">
                        <a:solidFill>
                          <a:schemeClr val="tx1"/>
                        </a:solidFill>
                      </a:rPr>
                      <a:pPr/>
                      <a:t>[ПРОЦЕНТ]</a:t>
                    </a:fld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43D2-4DCF-8D1F-3F922CCF7C66}"/>
                </c:ext>
              </c:extLst>
            </c:dLbl>
            <c:dLbl>
              <c:idx val="3"/>
              <c:layout>
                <c:manualLayout>
                  <c:x val="4.8541621516095101E-3"/>
                  <c:y val="-4.0200662126588668E-2"/>
                </c:manualLayout>
              </c:layout>
              <c:tx>
                <c:rich>
                  <a:bodyPr/>
                  <a:lstStyle/>
                  <a:p>
                    <a:fld id="{D9C22786-DC07-4593-A73F-995C9DED697C}" type="PERCENTAGE">
                      <a:rPr lang="en-US" b="1">
                        <a:solidFill>
                          <a:schemeClr val="tx1"/>
                        </a:solidFill>
                      </a:rPr>
                      <a:pPr/>
                      <a:t>[ПРОЦЕНТ]</a:t>
                    </a:fld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3D2-4DCF-8D1F-3F922CCF7C66}"/>
                </c:ext>
              </c:extLst>
            </c:dLbl>
            <c:dLbl>
              <c:idx val="4"/>
              <c:layout>
                <c:manualLayout>
                  <c:x val="-1.8811347191571022E-2"/>
                  <c:y val="-8.8956383741276068E-2"/>
                </c:manualLayout>
              </c:layout>
              <c:tx>
                <c:rich>
                  <a:bodyPr/>
                  <a:lstStyle/>
                  <a:p>
                    <a:fld id="{9913BE73-C53B-4D9B-A9E1-22B296BB60EA}" type="PERCENTAGE">
                      <a:rPr lang="en-US" b="1">
                        <a:solidFill>
                          <a:schemeClr val="tx1"/>
                        </a:solidFill>
                      </a:rPr>
                      <a:pPr/>
                      <a:t>[ПРОЦЕНТ]</a:t>
                    </a:fld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43D2-4DCF-8D1F-3F922CCF7C66}"/>
                </c:ext>
              </c:extLst>
            </c:dLbl>
            <c:dLbl>
              <c:idx val="5"/>
              <c:layout>
                <c:manualLayout>
                  <c:x val="4.2349733890376218E-2"/>
                  <c:y val="-7.736607237753556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baseline="0" dirty="0">
                        <a:solidFill>
                          <a:schemeClr val="tx1"/>
                        </a:solidFill>
                      </a:rPr>
                      <a:t> </a:t>
                    </a:r>
                    <a:fld id="{CE3CCC88-457A-4CDE-A491-AF71461CEBB6}" type="PERCENTAGE">
                      <a:rPr lang="en-US" b="1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="1" baseline="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43D2-4DCF-8D1F-3F922CCF7C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b="1" baseline="0" dirty="0">
                        <a:solidFill>
                          <a:schemeClr val="tx1"/>
                        </a:solidFill>
                      </a:rPr>
                      <a:t> </a:t>
                    </a:r>
                    <a:fld id="{6FE1A2ED-B8EC-48A9-A880-C59DBA482775}" type="PERCENTAGE">
                      <a:rPr lang="en-US" b="1" baseline="0">
                        <a:solidFill>
                          <a:schemeClr val="tx1"/>
                        </a:solidFill>
                      </a:rPr>
                      <a:pPr/>
                      <a:t>[ПРОЦЕНТ]</a:t>
                    </a:fld>
                    <a:endParaRPr lang="en-US" b="1" baseline="0" dirty="0">
                      <a:solidFill>
                        <a:schemeClr val="tx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43D2-4DCF-8D1F-3F922CCF7C66}"/>
                </c:ext>
              </c:extLst>
            </c:dLbl>
            <c:dLbl>
              <c:idx val="7"/>
              <c:layout>
                <c:manualLayout>
                  <c:x val="4.7329683364466364E-2"/>
                  <c:y val="6.5524591946893506E-4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0,2%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43D2-4DCF-8D1F-3F922CCF7C66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3D2-4DCF-8D1F-3F922CCF7C66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Дорожное хозяйство - 45,5%</c:v>
                </c:pt>
                <c:pt idx="1">
                  <c:v>Культура - 19,97%</c:v>
                </c:pt>
                <c:pt idx="2">
                  <c:v>Общегосударственные вопросы - 15,25%</c:v>
                </c:pt>
                <c:pt idx="3">
                  <c:v>Социальная политика - 3,04%</c:v>
                </c:pt>
                <c:pt idx="4">
                  <c:v>СМИ - 2,30%</c:v>
                </c:pt>
                <c:pt idx="5">
                  <c:v>Спорт - 0,42%</c:v>
                </c:pt>
                <c:pt idx="6">
                  <c:v>Благоустройство - 13,02%</c:v>
                </c:pt>
                <c:pt idx="7">
                  <c:v>Трудоустройство несовершеннолетних - 0,2%</c:v>
                </c:pt>
                <c:pt idx="8">
                  <c:v>Квалификация МС - 0,05%</c:v>
                </c:pt>
              </c:strCache>
            </c:strRef>
          </c:cat>
          <c:val>
            <c:numRef>
              <c:f>Лист1!$B$2:$B$10</c:f>
              <c:numCache>
                <c:formatCode>#,##0.00</c:formatCode>
                <c:ptCount val="9"/>
                <c:pt idx="0">
                  <c:v>62507.7</c:v>
                </c:pt>
                <c:pt idx="1">
                  <c:v>27437.599999999999</c:v>
                </c:pt>
                <c:pt idx="2">
                  <c:v>20945.8</c:v>
                </c:pt>
                <c:pt idx="3">
                  <c:v>4177.6000000000004</c:v>
                </c:pt>
                <c:pt idx="4">
                  <c:v>3160</c:v>
                </c:pt>
                <c:pt idx="5" formatCode="General">
                  <c:v>571.9</c:v>
                </c:pt>
                <c:pt idx="6">
                  <c:v>17893.8</c:v>
                </c:pt>
                <c:pt idx="7" formatCode="General">
                  <c:v>600</c:v>
                </c:pt>
                <c:pt idx="8" formatCode="General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D2-4DCF-8D1F-3F922CCF7C6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3-CC4C-4B5C-A2E6-0D23DF810F0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5-CC4C-4B5C-A2E6-0D23DF810F0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7-CC4C-4B5C-A2E6-0D23DF810F0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9-CC4C-4B5C-A2E6-0D23DF810F0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B-CC4C-4B5C-A2E6-0D23DF810F00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D-CC4C-4B5C-A2E6-0D23DF810F00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F-CC4C-4B5C-A2E6-0D23DF810F00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4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21-CC4C-4B5C-A2E6-0D23DF810F00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6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23-CC4C-4B5C-A2E6-0D23DF810F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Дорожное хозяйство - 45,5%</c:v>
                </c:pt>
                <c:pt idx="1">
                  <c:v>Культура - 19,97%</c:v>
                </c:pt>
                <c:pt idx="2">
                  <c:v>Общегосударственные вопросы - 15,25%</c:v>
                </c:pt>
                <c:pt idx="3">
                  <c:v>Социальная политика - 3,04%</c:v>
                </c:pt>
                <c:pt idx="4">
                  <c:v>СМИ - 2,30%</c:v>
                </c:pt>
                <c:pt idx="5">
                  <c:v>Спорт - 0,42%</c:v>
                </c:pt>
                <c:pt idx="6">
                  <c:v>Благоустройство - 13,02%</c:v>
                </c:pt>
                <c:pt idx="7">
                  <c:v>Трудоустройство несовершеннолетних - 0,2%</c:v>
                </c:pt>
                <c:pt idx="8">
                  <c:v>Квалификация МС - 0,05%</c:v>
                </c:pt>
              </c:strCache>
            </c:strRef>
          </c:cat>
          <c:val>
            <c:numRef>
              <c:f>Лист1!$C$2:$C$10</c:f>
              <c:numCache>
                <c:formatCode>0%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A-43D2-4DCF-8D1F-3F922CCF7C6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66EFF5-1A43-4521-84FD-EB026BFD1D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DEC48E-1AEF-4693-AF2E-BCD0BC5826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AF9E93-2FC6-4BED-91EB-0485E963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6E41C5-6379-41EA-86A6-B472FE307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49BCBC-7AB2-4694-98A7-F743A095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20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4FC392-0AB7-483A-84EF-D41D4DE5E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09BA3B5-4458-45F8-82A9-1F5928B49F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DA0D9B-D362-4603-BE95-50BDFC1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B1F8CF-2DA1-46E0-8635-217F91AA9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C0939C-121C-43E6-9A26-6AD6DB05E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576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1760126-EEFD-4D01-96FB-B2999C8A46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23C99EC-14A3-42FB-81FC-D9F31C4318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E51336-6F82-45DA-8801-E4A1199CB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3E30D2-7D2B-43F4-AC78-8EF46E44B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BC98D7-326F-47C1-90F6-8367B3562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7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8AFEE-870C-4D9A-876D-FED2C6C00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EA976C-C176-453C-AABF-AE44B5136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034FDE-5077-4626-98F3-B31F5F318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E13BA1-62E7-44E6-8BA9-CCAC655F9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A5CD3F-22A4-4AB7-8679-A21CB51B5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912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7E358-6516-45E0-B315-590637767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80C4E0-4C4A-42F1-90F7-0F3BDC71E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7E994D-3F82-4034-A2C6-5157BCED8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80FD5C-A616-43E5-A230-A4ABB6635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215645-3ECD-47AE-88CE-2839C7AB9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17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83CD88-6661-490D-BC9C-8DB40CDD5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B47D56-D889-4610-BD37-993F756E4D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70DAF5-31E0-4CD1-9D54-5A1BE828F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19F06E7-5B2D-4FE3-9C71-1F4C89A17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2091C2-7558-4F85-8E7C-0194DBE42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C6B682-F4FC-4F47-8080-6EE0D332A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14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D36E1-03E0-4594-8129-ABA4B464A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2AEB1E-0B50-4FF7-8C34-F740D31CA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8B54BA-4F99-4C18-A5D0-37ED79DFE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83FF747-E6FF-49C8-B15B-F6C44F4AD8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5CDF2F3-6748-4D08-9E02-AFD70815B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D85142A-E1BB-408F-865B-9FC09D87D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B21FE5-EA11-42C0-AE2F-88F9B4C26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4AC699E-16EC-445B-9309-14D5C9BEB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97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12656-09DD-4BD7-B2B7-830C525D5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F889220-DFDA-45CD-A366-064845899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B752ECD-DE85-467F-9CAE-B6A05423F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E2D4014-561B-4A60-9BC6-C7704A7F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005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15D262-FADC-4A3C-AD95-7DD6028B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CF4F325-4C31-454E-ACFF-37133CAD7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12DFF82-3D22-4718-9767-E7A2D0128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6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CD0142-2EDD-4C9A-9DA5-59194535C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E23EE4-6B56-4B6C-9F88-D739C9575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252FAFE-FDC0-487E-BB34-167AED0A82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FC4742-0157-452D-90E2-763DDF334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65B3E1-7862-4D20-BD85-40972FB41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4D92A0-9F40-4515-8957-86651808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65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BD7391-6E5B-43FC-BF28-552B77080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52A5170-334C-4E3D-ACEB-12F123F5F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0C94B6C-FBEC-43FD-A031-EDF1C6189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978B69-755D-461D-8388-C73373444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A96060-2AA7-497C-8ACB-D734E72BC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57D548-B75F-4484-8C00-45D2E229C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936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D3B220-0D5D-4EA2-9DD8-3842DAEAE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3ACD2E-4E1E-4E85-9F5B-5D64F234F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EAF1E0-0F33-4353-BCD1-BB93333FBB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7DBF9-881F-4883-87DD-694A74B77075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91FF79-68BD-4D81-AD37-46C11DF14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3FE4A2-0138-473A-AEB0-12FF2B0EE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10AC4-5543-465B-A81F-772DFE63B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1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molevashovo@yandex.ru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83075" y="1628801"/>
            <a:ext cx="8280920" cy="20162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5400" b="1" dirty="0"/>
              <a:t>  </a:t>
            </a:r>
            <a:r>
              <a:rPr lang="ru-RU" b="1" dirty="0">
                <a:latin typeface="MingLiU" panose="02020509000000000000" pitchFamily="49" charset="-120"/>
                <a:ea typeface="MingLiU" panose="02020509000000000000" pitchFamily="49" charset="-120"/>
              </a:rPr>
              <a:t>БЮДЖЕТ ДЛЯ ГРАЖДАН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684" y="4223638"/>
            <a:ext cx="7774632" cy="2376264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Проект бюджета на 2026 год и на плановый период 2027 и 2028 годов</a:t>
            </a:r>
          </a:p>
          <a:p>
            <a:pPr algn="ctr"/>
            <a:endParaRPr lang="ru-RU" sz="25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400" i="1" dirty="0"/>
          </a:p>
          <a:p>
            <a:pPr algn="ctr"/>
            <a:r>
              <a:rPr lang="ru-RU" sz="1400" b="1" i="1" dirty="0"/>
              <a:t>Санкт-Петербург, поселок Левашово,  2025 год 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14300" y="25627"/>
            <a:ext cx="8074124" cy="2808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4AD48869-68F5-4166-A649-A86448246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8" y="258098"/>
            <a:ext cx="112603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2F39F90D-0FD5-4EC4-B61C-D8D929158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419905"/>
            <a:ext cx="1065925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857CDFB5-45E5-4F37-AB87-4F30C97DAB80}"/>
              </a:ext>
            </a:extLst>
          </p:cNvPr>
          <p:cNvSpPr/>
          <p:nvPr/>
        </p:nvSpPr>
        <p:spPr>
          <a:xfrm>
            <a:off x="1681773" y="476039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86106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108520" y="-7330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354223" y="617027"/>
            <a:ext cx="6541468" cy="792087"/>
          </a:xfrm>
        </p:spPr>
        <p:txBody>
          <a:bodyPr/>
          <a:lstStyle/>
          <a:p>
            <a:pPr algn="ctr"/>
            <a:r>
              <a:rPr lang="ru-RU" sz="2000" b="1" dirty="0"/>
              <a:t>Муниципальные программы по решению вопросов </a:t>
            </a:r>
            <a:br>
              <a:rPr lang="ru-RU" sz="2000" b="1" dirty="0"/>
            </a:br>
            <a:r>
              <a:rPr lang="ru-RU" sz="2000" b="1" dirty="0"/>
              <a:t>местного значения.                           </a:t>
            </a:r>
            <a:r>
              <a:rPr lang="ru-RU" sz="1600" dirty="0"/>
              <a:t>(в </a:t>
            </a:r>
            <a:r>
              <a:rPr lang="ru-RU" sz="1600" dirty="0" err="1"/>
              <a:t>тыс.рубл</a:t>
            </a:r>
            <a:r>
              <a:rPr lang="ru-RU" sz="1600" dirty="0"/>
              <a:t>.)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4155388"/>
              </p:ext>
            </p:extLst>
          </p:nvPr>
        </p:nvGraphicFramePr>
        <p:xfrm>
          <a:off x="251518" y="1621470"/>
          <a:ext cx="8568952" cy="4996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7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г.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г.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 г.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93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организации профессионального образования и дополнительного профессионального образования выборных должностных лиц местного самоуправления, депутатов муниципальных образований, муниципальных служащих и работников муниципальных учреждений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62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молодежной политике и оздоровлению детей, организации и проведению досуговых мероприятий для жителей (молодежи), проживающих на территории муниципального образования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2 800,0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2 916,5</a:t>
                      </a: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3035,5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4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культуре, организации местных и участие в организации и проведении городских праздничных и иных зрелищных мероприятий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8 010,7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8343,9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8684,4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39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культуре, организации и проведению досуговых мероприятий для жителей, проживающих на территории муниципального образования.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19426,9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15934,9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13460,0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57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учреждению печатного средства массовой информации, опубликование муниципальных правовых актов, иной информации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3160,0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3291,5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3425,7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059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содействию в установленном порядке исполнительным органам государственной власти Санкт-Петербурга в сборе и обмене информацией в области защиты населения и территорий от чрезвычайных ситуаций, а также содействие в информировании населения об угрозе возникновения или о возникновении чрезвычайной ситуации.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DA136A76-7D0B-4C4A-8A1D-565336A15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>
            <a:extLst>
              <a:ext uri="{FF2B5EF4-FFF2-40B4-BE49-F238E27FC236}">
                <a16:creationId xmlns:a16="http://schemas.microsoft.com/office/drawing/2014/main" id="{DFCE158D-6B8D-4FA0-9EBE-1419052C6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5" y="101418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A9523765-9925-48A3-A938-66B88A5D6D3B}"/>
              </a:ext>
            </a:extLst>
          </p:cNvPr>
          <p:cNvSpPr/>
          <p:nvPr/>
        </p:nvSpPr>
        <p:spPr>
          <a:xfrm>
            <a:off x="1409350" y="142169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93808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108520" y="-7330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354223" y="617027"/>
            <a:ext cx="6541468" cy="792087"/>
          </a:xfrm>
        </p:spPr>
        <p:txBody>
          <a:bodyPr/>
          <a:lstStyle/>
          <a:p>
            <a:pPr algn="ctr"/>
            <a:r>
              <a:rPr lang="ru-RU" sz="2000" b="1" dirty="0"/>
              <a:t>Муниципальные программы по решению вопросов </a:t>
            </a:r>
            <a:br>
              <a:rPr lang="ru-RU" sz="2000" b="1" dirty="0"/>
            </a:br>
            <a:r>
              <a:rPr lang="ru-RU" sz="2000" b="1" dirty="0"/>
              <a:t>местного значения. </a:t>
            </a:r>
            <a:r>
              <a:rPr lang="ru-RU" sz="1600" dirty="0"/>
              <a:t>(в </a:t>
            </a:r>
            <a:r>
              <a:rPr lang="ru-RU" sz="1600" dirty="0" err="1"/>
              <a:t>тыс.рубл</a:t>
            </a:r>
            <a:r>
              <a:rPr lang="ru-RU" sz="1600" dirty="0"/>
              <a:t>.)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7252183"/>
              </p:ext>
            </p:extLst>
          </p:nvPr>
        </p:nvGraphicFramePr>
        <p:xfrm>
          <a:off x="179004" y="1409112"/>
          <a:ext cx="8568952" cy="5332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1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1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7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г.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г.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 г.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93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размещению, содержанию, включая ремонт, ограждений декоративных, ограждений газонных, полусфер, надолбов, приствольных решеток, устройств для вертикального озеленения и цветочного оформления, навесов, беседок, уличной мебели, урн, элементов озеленения, информационных щитов и стендов; размещению планировочного устройства, за исключением велосипедных дорожек, размещению покрытий, предназначенных для кратковременного и длительного хранения индивидуального автотранспорта, на внутриквартальных территориях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4051,2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4219,7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4391,9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62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 работе по осуществлению противодействия коррупции в пределах своих полномочий.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4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содержанию внутриквартальных территорий в части обеспечения ремонта покрытий, расположенных на внутриквартальных территориях, и проведения санитарных рубок (в том числе удаление аварийных, больных деревьев и кустарников) на территориях, не относящихся к территориям зеленых насаждений.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5564,6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3 312,4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3 444,9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39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укреплению межнационального и межконфессионального согласия, сохранению и развитию языков и культуры народов Российской Федерации, проживающих на территории муниципального образования поселок Левашово, социальной и культурной адаптации мигрантов, профилактике межнациональных (межэтнических) конфликтов.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DA136A76-7D0B-4C4A-8A1D-565336A15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>
            <a:extLst>
              <a:ext uri="{FF2B5EF4-FFF2-40B4-BE49-F238E27FC236}">
                <a16:creationId xmlns:a16="http://schemas.microsoft.com/office/drawing/2014/main" id="{DFCE158D-6B8D-4FA0-9EBE-1419052C6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8" y="86148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0DC6BDDF-736F-4F82-A41D-B5D632A1135F}"/>
              </a:ext>
            </a:extLst>
          </p:cNvPr>
          <p:cNvSpPr/>
          <p:nvPr/>
        </p:nvSpPr>
        <p:spPr>
          <a:xfrm>
            <a:off x="1381786" y="86148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02929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108520" y="-7330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354223" y="617027"/>
            <a:ext cx="6541468" cy="792087"/>
          </a:xfrm>
        </p:spPr>
        <p:txBody>
          <a:bodyPr/>
          <a:lstStyle/>
          <a:p>
            <a:pPr algn="ctr"/>
            <a:r>
              <a:rPr lang="ru-RU" sz="2000" b="1" dirty="0"/>
              <a:t>Муниципальные программы по решению вопросов </a:t>
            </a:r>
            <a:br>
              <a:rPr lang="ru-RU" sz="2000" b="1" dirty="0"/>
            </a:br>
            <a:r>
              <a:rPr lang="ru-RU" sz="2000" b="1" dirty="0"/>
              <a:t>местного значения.                           </a:t>
            </a:r>
            <a:r>
              <a:rPr lang="ru-RU" sz="1600" dirty="0"/>
              <a:t>(в </a:t>
            </a:r>
            <a:r>
              <a:rPr lang="ru-RU" sz="1600" dirty="0" err="1"/>
              <a:t>тыс.рубл</a:t>
            </a:r>
            <a:r>
              <a:rPr lang="ru-RU" sz="1600" dirty="0"/>
              <a:t>.)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8807267"/>
              </p:ext>
            </p:extLst>
          </p:nvPr>
        </p:nvGraphicFramePr>
        <p:xfrm>
          <a:off x="251518" y="1621470"/>
          <a:ext cx="8568952" cy="4871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7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г.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г.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 г.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93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размещению, содержанию спортивных, детских площадок, включая ремонт расположенных на них элементов благоустройства, на внутриквартальных территориях муниципального образования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8 128,0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8 466,1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8 811,5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62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осуществлению экологического просвещения, а также организации экологического воспитания и формирования экологической культуры в области обращения с твердыми коммунальными отходами.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83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осуществлению защиты прав потребителей.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проведению работ по патриотическому воспитанию граждан.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57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участию в организации финансировании временного трудоустройства несовершеннолетних в возрасте от 14 до 18 лет в свободное от учебы время, безработных граждан, испытывающих трудности в поиске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равботы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безработных граждан в возрасте от 18 до 20 лет, имеющих среднее профессиональное образование и ищущих работу впервые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600,0</a:t>
                      </a: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625,0</a:t>
                      </a: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650,0</a:t>
                      </a: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059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содействию развития малого бизнеса на территории муниципального образования.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DA136A76-7D0B-4C4A-8A1D-565336A15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>
            <a:extLst>
              <a:ext uri="{FF2B5EF4-FFF2-40B4-BE49-F238E27FC236}">
                <a16:creationId xmlns:a16="http://schemas.microsoft.com/office/drawing/2014/main" id="{DFCE158D-6B8D-4FA0-9EBE-1419052C6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5" y="116632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8C2A0A3F-4D00-4E97-B59E-48B93E866370}"/>
              </a:ext>
            </a:extLst>
          </p:cNvPr>
          <p:cNvSpPr/>
          <p:nvPr/>
        </p:nvSpPr>
        <p:spPr>
          <a:xfrm>
            <a:off x="1381786" y="130346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65704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1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691680" y="1009350"/>
            <a:ext cx="6120680" cy="7474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КОНТАКТНАЯ ИНФОРМАЦИЯ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2808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11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9373527"/>
              </p:ext>
            </p:extLst>
          </p:nvPr>
        </p:nvGraphicFramePr>
        <p:xfrm>
          <a:off x="665289" y="2492559"/>
          <a:ext cx="8020397" cy="37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7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9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04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1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Режим работы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График приема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Совет внутригородского муниципального образования города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федерального значения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Санкт-Петербурга поселок Левашово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Адрес: ул. Железнодорожная, д.46,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поселок Левашово, г. Санкт-Петербург, 194361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 (812) 594-96-24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почта: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molevashovo@yandex.ru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Понедельник-четверг: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09:00 до 18:00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09:00 до 17:00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Обеденный перерыв: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13:00-14:00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Выходной: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суббота,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воскресенье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Глава муниципального образования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Федоров 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Сергей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Николаевич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Приём граждан: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 -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10:00 до 13:00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предварительной записи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8720">
                <a:tc rowSpan="2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Местная администрация внутригородского муниципального образования города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федерального значения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Санкт-Петербурга поселок Левашово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Адрес: ул. Железнодорожная, д.46,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поселок Левашово, г. Санкт-Петербург, 194361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 (812) 594-91-93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Тел/факс: (812) 594-92-26</a:t>
                      </a:r>
                    </a:p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почта: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molevashovo@yandex.ru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16812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E2D7EE-579A-4E1D-8C04-CEA874ADD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>
            <a:extLst>
              <a:ext uri="{FF2B5EF4-FFF2-40B4-BE49-F238E27FC236}">
                <a16:creationId xmlns:a16="http://schemas.microsoft.com/office/drawing/2014/main" id="{DBDD854D-319E-4BA1-8291-DFC1C3FAA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28" y="116632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184DD41-AE31-466C-90FD-75B6EDABFF24}"/>
              </a:ext>
            </a:extLst>
          </p:cNvPr>
          <p:cNvSpPr txBox="1"/>
          <p:nvPr/>
        </p:nvSpPr>
        <p:spPr>
          <a:xfrm>
            <a:off x="1143000" y="1782682"/>
            <a:ext cx="7344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Официальная страница в сети Интернет:  </a:t>
            </a:r>
            <a:r>
              <a:rPr lang="en-US" dirty="0"/>
              <a:t>http://molevashovo.spb.ru/</a:t>
            </a:r>
            <a:r>
              <a:rPr lang="ru-RU" dirty="0"/>
              <a:t> 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10337431-5E8D-4BEE-8BBD-1654944C8A74}"/>
              </a:ext>
            </a:extLst>
          </p:cNvPr>
          <p:cNvSpPr/>
          <p:nvPr/>
        </p:nvSpPr>
        <p:spPr>
          <a:xfrm>
            <a:off x="1432316" y="136539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26978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1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637420" y="881338"/>
            <a:ext cx="6120680" cy="7474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Спасибо за внимание!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2808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11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683759"/>
              </p:ext>
            </p:extLst>
          </p:nvPr>
        </p:nvGraphicFramePr>
        <p:xfrm>
          <a:off x="1903090" y="1939172"/>
          <a:ext cx="5184576" cy="1212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12415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E2D7EE-579A-4E1D-8C04-CEA874ADD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>
            <a:extLst>
              <a:ext uri="{FF2B5EF4-FFF2-40B4-BE49-F238E27FC236}">
                <a16:creationId xmlns:a16="http://schemas.microsoft.com/office/drawing/2014/main" id="{DBDD854D-319E-4BA1-8291-DFC1C3FAA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2CEB13-3BF5-4FFD-9313-CB47F9859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660" y="1744552"/>
            <a:ext cx="6372200" cy="4354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06D0F0-2268-4177-B86C-E612E60A0489}"/>
              </a:ext>
            </a:extLst>
          </p:cNvPr>
          <p:cNvSpPr/>
          <p:nvPr/>
        </p:nvSpPr>
        <p:spPr>
          <a:xfrm>
            <a:off x="1406691" y="186121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7932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845353" y="1337931"/>
            <a:ext cx="6120680" cy="7474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4000" dirty="0">
                <a:latin typeface="+mn-lt"/>
                <a:ea typeface="+mn-ea"/>
                <a:cs typeface="+mn-cs"/>
              </a:rPr>
              <a:t>Г Л О С </a:t>
            </a:r>
            <a:r>
              <a:rPr lang="ru-RU" sz="4000" dirty="0" err="1">
                <a:latin typeface="+mn-lt"/>
                <a:ea typeface="+mn-ea"/>
                <a:cs typeface="+mn-cs"/>
              </a:rPr>
              <a:t>С</a:t>
            </a:r>
            <a:r>
              <a:rPr lang="ru-RU" sz="4000" dirty="0">
                <a:latin typeface="+mn-lt"/>
                <a:ea typeface="+mn-ea"/>
                <a:cs typeface="+mn-cs"/>
              </a:rPr>
              <a:t> А Р И 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348881"/>
            <a:ext cx="7486600" cy="4320481"/>
          </a:xfrm>
        </p:spPr>
        <p:txBody>
          <a:bodyPr>
            <a:no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spc="-100" dirty="0">
                <a:latin typeface="Bahnschrift" panose="020B0502040204020203" pitchFamily="34" charset="0"/>
              </a:rPr>
              <a:t>          </a:t>
            </a:r>
            <a:r>
              <a:rPr lang="ru-RU" sz="1500" b="1" spc="-100" dirty="0">
                <a:latin typeface="Bahnschrift" panose="020B0502040204020203" pitchFamily="34" charset="0"/>
              </a:rPr>
              <a:t>Бюджет</a:t>
            </a:r>
            <a:r>
              <a:rPr lang="ru-RU" sz="1500" spc="-100" dirty="0">
                <a:latin typeface="Bahnschrift" panose="020B0502040204020203" pitchFamily="34" charset="0"/>
              </a:rPr>
              <a:t> – форма образования и расходования денежных средств, предназначенных для финансового обеспечения задач и функций местного самоуправления.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spc="-100" dirty="0">
                <a:latin typeface="Bahnschrift" panose="020B0502040204020203" pitchFamily="34" charset="0"/>
              </a:rPr>
              <a:t>         Доходы </a:t>
            </a:r>
            <a:r>
              <a:rPr lang="ru-RU" sz="1500" spc="-100" dirty="0">
                <a:latin typeface="Bahnschrift" panose="020B0502040204020203" pitchFamily="34" charset="0"/>
              </a:rPr>
              <a:t>– поступающие в бюджет денежные средства, в виде налоговых, неналоговых и безвозмездных поступлений.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spc="-100" dirty="0">
                <a:latin typeface="Bahnschrift" panose="020B0502040204020203" pitchFamily="34" charset="0"/>
              </a:rPr>
              <a:t>         Расходы </a:t>
            </a:r>
            <a:r>
              <a:rPr lang="ru-RU" sz="1500" spc="-100" dirty="0">
                <a:latin typeface="Bahnschrift" panose="020B0502040204020203" pitchFamily="34" charset="0"/>
              </a:rPr>
              <a:t>– денежные средства, направляемые на финансовое обеспечение задач и функций органов местного самоуправления.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spc="-100" dirty="0">
                <a:latin typeface="Bahnschrift" panose="020B0502040204020203" pitchFamily="34" charset="0"/>
              </a:rPr>
              <a:t>        Дефицит</a:t>
            </a:r>
            <a:r>
              <a:rPr lang="ru-RU" sz="1500" spc="-100" dirty="0">
                <a:latin typeface="Bahnschrift" panose="020B0502040204020203" pitchFamily="34" charset="0"/>
              </a:rPr>
              <a:t> – превышение расходов бюджета над его доходами.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spc="-100" dirty="0">
                <a:latin typeface="Bahnschrift" panose="020B0502040204020203" pitchFamily="34" charset="0"/>
              </a:rPr>
              <a:t>        Профицит </a:t>
            </a:r>
            <a:r>
              <a:rPr lang="ru-RU" sz="1500" spc="-100" dirty="0">
                <a:latin typeface="Bahnschrift" panose="020B0502040204020203" pitchFamily="34" charset="0"/>
              </a:rPr>
              <a:t>–превышение доходов бюджета над его расходами.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spc="-100" dirty="0">
                <a:latin typeface="Bahnschrift" panose="020B0502040204020203" pitchFamily="34" charset="0"/>
              </a:rPr>
              <a:t>        Межбюджетные трансферты </a:t>
            </a:r>
            <a:r>
              <a:rPr lang="ru-RU" sz="1500" spc="-100" dirty="0">
                <a:latin typeface="Bahnschrift" panose="020B0502040204020203" pitchFamily="34" charset="0"/>
              </a:rPr>
              <a:t>– средства, предоставляемые одним бюджетом бюджетной системы Российской Федерации другому бюджету бюджетной системы Российской Федерации. Виды межбюджетных трансфертов: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spc="-100" dirty="0">
                <a:latin typeface="Bahnschrift" panose="020B0502040204020203" pitchFamily="34" charset="0"/>
              </a:rPr>
              <a:t>        Субвенция</a:t>
            </a:r>
            <a:r>
              <a:rPr lang="ru-RU" sz="1500" spc="-100" dirty="0">
                <a:latin typeface="Bahnschrift" panose="020B0502040204020203" pitchFamily="34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 в целях обеспечения обязанностей по выполнению переданных полномочий.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spc="-100" dirty="0">
                <a:latin typeface="Bahnschrift" panose="020B0502040204020203" pitchFamily="34" charset="0"/>
              </a:rPr>
              <a:t>        Субсидия</a:t>
            </a:r>
            <a:r>
              <a:rPr lang="ru-RU" sz="1500" spc="-100" dirty="0">
                <a:latin typeface="Bahnschrift" panose="020B0502040204020203" pitchFamily="34" charset="0"/>
              </a:rPr>
              <a:t> – средства, предоставляемые одним бюджетом бюджетной системы Российской Федерации другому бюджету бюджетной системы Российской Федерации в целях исполнения обязанностей по решению вопросов местного значения.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spc="-100" dirty="0">
                <a:latin typeface="Bahnschrift" panose="020B0502040204020203" pitchFamily="34" charset="0"/>
              </a:rPr>
              <a:t>       Дотация</a:t>
            </a:r>
            <a:r>
              <a:rPr lang="ru-RU" sz="1500" spc="-100" dirty="0">
                <a:latin typeface="Bahnschrift" panose="020B0502040204020203" pitchFamily="34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 в целях выравнивания финансовых возможностей для решения вопросов местного значения.</a:t>
            </a:r>
          </a:p>
          <a:p>
            <a:pPr algn="l"/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2808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84482F5-DF8F-471D-A894-ECC28F811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>
            <a:extLst>
              <a:ext uri="{FF2B5EF4-FFF2-40B4-BE49-F238E27FC236}">
                <a16:creationId xmlns:a16="http://schemas.microsoft.com/office/drawing/2014/main" id="{2E792755-6C45-4720-A0E7-B9F970BA6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2" y="121266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69C855B-6ABC-4E94-96E5-4C0846E05661}"/>
              </a:ext>
            </a:extLst>
          </p:cNvPr>
          <p:cNvSpPr/>
          <p:nvPr/>
        </p:nvSpPr>
        <p:spPr>
          <a:xfrm>
            <a:off x="1835696" y="1268760"/>
            <a:ext cx="6048672" cy="914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E25F2BDA-212C-4AB6-96B8-8F2F077804CF}"/>
              </a:ext>
            </a:extLst>
          </p:cNvPr>
          <p:cNvSpPr/>
          <p:nvPr/>
        </p:nvSpPr>
        <p:spPr>
          <a:xfrm>
            <a:off x="1683827" y="376039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10987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1642640" y="171359"/>
            <a:ext cx="4968552" cy="5667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sz="1600" b="1" dirty="0">
              <a:latin typeface="+mn-lt"/>
            </a:endParaRPr>
          </a:p>
        </p:txBody>
      </p:sp>
      <p:sp>
        <p:nvSpPr>
          <p:cNvPr id="34" name="Заголовок 5"/>
          <p:cNvSpPr txBox="1">
            <a:spLocks/>
          </p:cNvSpPr>
          <p:nvPr/>
        </p:nvSpPr>
        <p:spPr>
          <a:xfrm>
            <a:off x="878700" y="817690"/>
            <a:ext cx="7509724" cy="2466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/>
              <a:t>  </a:t>
            </a:r>
            <a:r>
              <a:rPr lang="ru-RU" sz="2400" b="1" dirty="0"/>
              <a:t>Граница и состав территории муниципального образования</a:t>
            </a:r>
          </a:p>
        </p:txBody>
      </p:sp>
      <p:sp>
        <p:nvSpPr>
          <p:cNvPr id="38" name="Объект 36"/>
          <p:cNvSpPr txBox="1">
            <a:spLocks/>
          </p:cNvSpPr>
          <p:nvPr/>
        </p:nvSpPr>
        <p:spPr>
          <a:xfrm>
            <a:off x="547363" y="2276872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39" name="Объект 36"/>
          <p:cNvSpPr txBox="1">
            <a:spLocks/>
          </p:cNvSpPr>
          <p:nvPr/>
        </p:nvSpPr>
        <p:spPr>
          <a:xfrm>
            <a:off x="1907705" y="3341179"/>
            <a:ext cx="6259659" cy="265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FFB8AC8A-D2FA-4FF4-95BC-CDB2BC6DA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>
            <a:extLst>
              <a:ext uri="{FF2B5EF4-FFF2-40B4-BE49-F238E27FC236}">
                <a16:creationId xmlns:a16="http://schemas.microsoft.com/office/drawing/2014/main" id="{F875FDBC-3457-4C19-ADFA-995E18A02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51" y="119274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3E5ACF-5249-4ACD-8B43-61DD47C6F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95" y="1456439"/>
            <a:ext cx="3962869" cy="24606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5B25ACB-3FD7-4C64-B5F2-CF52D7AD0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1404703"/>
            <a:ext cx="3384376" cy="24907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Объект 17">
            <a:extLst>
              <a:ext uri="{FF2B5EF4-FFF2-40B4-BE49-F238E27FC236}">
                <a16:creationId xmlns:a16="http://schemas.microsoft.com/office/drawing/2014/main" id="{4CAD396D-28D0-4CC4-BFD4-9744895B8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149082"/>
            <a:ext cx="7886700" cy="253755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Муниципальное образование расположено в границах Выборгского района Санкт-Петербурга и состоит из двух поселков Левашово и Новоселки.</a:t>
            </a:r>
          </a:p>
          <a:p>
            <a:pPr algn="just"/>
            <a:r>
              <a:rPr lang="ru-RU" dirty="0"/>
              <a:t>Граница Муниципального образования посёлок Левашово проходит от пересечения северной стороны полосы отвода Выборгского направления железной дороги с продолжением Речной улицы посёлка Песочный по северной стороне полосы отвода Выборгского направления железной дороги до пересечения с кольцевой автодорогой, далее на запад по оси кольцевой автодороги до пересечения с восточной границей квартала 18 Приморского лесничества, далее в северо-западном направлении по восточной границе квартала 18 Приморского лесничества, по восточной границе кварталов 57, 44, 36, 35 </a:t>
            </a:r>
            <a:r>
              <a:rPr lang="ru-RU" dirty="0" err="1"/>
              <a:t>Сестрорецкого</a:t>
            </a:r>
            <a:r>
              <a:rPr lang="ru-RU" dirty="0"/>
              <a:t> лесничества до реки Черной, далее на север по оси реки Черной до южной границы квартала 15 </a:t>
            </a:r>
            <a:r>
              <a:rPr lang="ru-RU" dirty="0" err="1"/>
              <a:t>Песочинского</a:t>
            </a:r>
            <a:r>
              <a:rPr lang="ru-RU" dirty="0"/>
              <a:t> лесничества и далее по южной и восточной границе квартала 15 </a:t>
            </a:r>
            <a:r>
              <a:rPr lang="ru-RU" dirty="0" err="1"/>
              <a:t>Песочинского</a:t>
            </a:r>
            <a:r>
              <a:rPr lang="ru-RU" dirty="0"/>
              <a:t> лесничества, далее поворачивает на север и идет до пересечения северной стороны полосы отвода Выборгского направления железной дороги с продолжением Речной улицы посёлка Песочный.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E351A7C9-F707-4FA6-AD47-EE53FFE99996}"/>
              </a:ext>
            </a:extLst>
          </p:cNvPr>
          <p:cNvSpPr/>
          <p:nvPr/>
        </p:nvSpPr>
        <p:spPr>
          <a:xfrm>
            <a:off x="2843808" y="1601624"/>
            <a:ext cx="1283108" cy="44330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Округ № 1</a:t>
            </a:r>
            <a:endParaRPr lang="ru-RU" sz="1400" dirty="0"/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19E3E64A-85C4-401C-A659-DC5A650E5DC2}"/>
              </a:ext>
            </a:extLst>
          </p:cNvPr>
          <p:cNvSpPr/>
          <p:nvPr/>
        </p:nvSpPr>
        <p:spPr>
          <a:xfrm>
            <a:off x="7020272" y="1601624"/>
            <a:ext cx="1008112" cy="43030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Округ № 2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5D95F803-BBA3-46CB-AEFE-7BE419C22EAF}"/>
              </a:ext>
            </a:extLst>
          </p:cNvPr>
          <p:cNvSpPr/>
          <p:nvPr/>
        </p:nvSpPr>
        <p:spPr>
          <a:xfrm>
            <a:off x="1542043" y="150454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09476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81286" y="1286100"/>
            <a:ext cx="6181428" cy="990772"/>
          </a:xfrm>
        </p:spPr>
        <p:txBody>
          <a:bodyPr/>
          <a:lstStyle/>
          <a:p>
            <a:pPr algn="ctr"/>
            <a:r>
              <a:rPr lang="ru-RU" sz="3000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Основные показатели социально-экономического развития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420888"/>
            <a:ext cx="7486600" cy="4248472"/>
          </a:xfrm>
        </p:spPr>
        <p:txBody>
          <a:bodyPr>
            <a:noAutofit/>
          </a:bodyPr>
          <a:lstStyle/>
          <a:p>
            <a:pPr algn="ctr"/>
            <a:endParaRPr lang="ru-RU" sz="25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1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2808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3823" y="5084004"/>
            <a:ext cx="7998619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задачами органов местного самоуправления в области социально-экономической политики на 202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год является улучшение качества жизни населения муниципального образования, решение вопросов местного значения по таким направлениям, как благоустройство, культура и досуг, оздоровление и спорт, работа с молодежью, повышение уровня безопасности, охрана окружающей среды, опека и попечительство и др.</a:t>
            </a:r>
            <a:b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500" dirty="0"/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823247"/>
              </p:ext>
            </p:extLst>
          </p:nvPr>
        </p:nvGraphicFramePr>
        <p:xfrm>
          <a:off x="421546" y="2587516"/>
          <a:ext cx="8264139" cy="2357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1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75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77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120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06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8576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п/п</a:t>
                      </a:r>
                      <a:endParaRPr lang="ru-RU" sz="1400" b="1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</a:t>
                      </a:r>
                      <a:endParaRPr lang="ru-RU" sz="1400" b="1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2026 г.</a:t>
                      </a:r>
                      <a:endParaRPr lang="ru-RU" sz="1400" b="1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2027 г.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2028 г.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7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 (чел.)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6 134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6 405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6 789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7 173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5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местного бюджета (тыс. руб.)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155 118,8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175037,6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174549,1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156824,7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5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местного бюджета (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руб.)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165 557,3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175367,3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170249,1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149224,7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9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(-), профицит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(+)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- 10 438,5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- 329,7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+ 4 300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+ 7 600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2">
            <a:extLst>
              <a:ext uri="{FF2B5EF4-FFF2-40B4-BE49-F238E27FC236}">
                <a16:creationId xmlns:a16="http://schemas.microsoft.com/office/drawing/2014/main" id="{E0E03F5F-95F3-4A5B-A41B-D4D287172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>
            <a:extLst>
              <a:ext uri="{FF2B5EF4-FFF2-40B4-BE49-F238E27FC236}">
                <a16:creationId xmlns:a16="http://schemas.microsoft.com/office/drawing/2014/main" id="{015D9ED9-596C-44A7-8BC0-B7CFDF086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29" y="146737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254818AC-0807-42FE-BC44-C0C624D5F833}"/>
              </a:ext>
            </a:extLst>
          </p:cNvPr>
          <p:cNvSpPr/>
          <p:nvPr/>
        </p:nvSpPr>
        <p:spPr>
          <a:xfrm>
            <a:off x="1247304" y="1196753"/>
            <a:ext cx="6565056" cy="115212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DE84BBE3-4BF3-4E75-8909-CF8386B589C4}"/>
              </a:ext>
            </a:extLst>
          </p:cNvPr>
          <p:cNvSpPr/>
          <p:nvPr/>
        </p:nvSpPr>
        <p:spPr>
          <a:xfrm>
            <a:off x="1542043" y="150454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69198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108520" y="-7330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301266" y="937065"/>
            <a:ext cx="6541468" cy="900431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/>
              <a:t>ДОХОДЫ  БЮДЖЕТА НА 2026 ГОД </a:t>
            </a:r>
            <a:br>
              <a:rPr lang="ru-RU" sz="2000" b="1" dirty="0"/>
            </a:br>
            <a:r>
              <a:rPr lang="ru-RU" sz="2000" b="1" dirty="0"/>
              <a:t>И НА ПЛАНОВЫЙ ПЕРИОД 2027 И 2028 ГОДОВ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0721385"/>
              </p:ext>
            </p:extLst>
          </p:nvPr>
        </p:nvGraphicFramePr>
        <p:xfrm>
          <a:off x="611560" y="2420888"/>
          <a:ext cx="7920880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7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8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4411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ru-RU" sz="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ru-RU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источника доходов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r>
                        <a:rPr lang="ru-RU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r>
                        <a:rPr lang="ru-RU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r>
                        <a:rPr lang="ru-RU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НАЛОГОВЫЕ  И НЕНАЛОГОВЫЕ ДОХОДЫ, в том числе: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1 728,2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1 911,2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238125" algn="l"/>
                        </a:tabLst>
                      </a:pPr>
                      <a:r>
                        <a:rPr kumimoji="0" lang="ru-RU" sz="16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</a:t>
                      </a:r>
                      <a:r>
                        <a:rPr kumimoji="0" lang="ru-RU" sz="1600" b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алоги на доходы физических лиц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1 911,2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БЕЗВОЗМЕЗДНЫЕ ПОСТУПЛЕНИЯ (межбюджетные трансферты), в том числе: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173 309,4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172 637,9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154 711,1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9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238125" algn="l"/>
                        </a:tabLst>
                      </a:pPr>
                      <a:r>
                        <a:rPr kumimoji="0" lang="ru-RU" sz="16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Дотации бюджетам внутригородских муниципальных образований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167 708,6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166 804,1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148 639,3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9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238125" algn="l"/>
                        </a:tabLst>
                      </a:pPr>
                      <a:r>
                        <a:rPr kumimoji="0" lang="ru-RU" sz="16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Субвенции бюджетам бюджетной системы Российской Федерации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5 600,8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5 833,8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6 071,8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17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ВСЕГО ДОХОДОВ: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175 037,6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174 549,1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156 824,7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606739F1-654F-4F97-BFBC-E50119EBC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>
            <a:extLst>
              <a:ext uri="{FF2B5EF4-FFF2-40B4-BE49-F238E27FC236}">
                <a16:creationId xmlns:a16="http://schemas.microsoft.com/office/drawing/2014/main" id="{DC2909E0-0259-4111-B79A-393FE468F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0" y="133101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7B0A5A4-8A8F-45E6-847F-75E1B5C78ED9}"/>
              </a:ext>
            </a:extLst>
          </p:cNvPr>
          <p:cNvSpPr/>
          <p:nvPr/>
        </p:nvSpPr>
        <p:spPr>
          <a:xfrm>
            <a:off x="1691680" y="1052738"/>
            <a:ext cx="5904656" cy="901389"/>
          </a:xfrm>
          <a:prstGeom prst="roundRect">
            <a:avLst/>
          </a:prstGeom>
          <a:noFill/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D196D5AC-35D6-4348-8C56-57761C6D305A}"/>
              </a:ext>
            </a:extLst>
          </p:cNvPr>
          <p:cNvSpPr/>
          <p:nvPr/>
        </p:nvSpPr>
        <p:spPr>
          <a:xfrm>
            <a:off x="1542043" y="150454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87584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108520" y="-7330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301266" y="916802"/>
            <a:ext cx="6541468" cy="720081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РАСХОДЫ НА 2026 ГОД </a:t>
            </a:r>
            <a:br>
              <a:rPr lang="ru-RU" sz="1800" b="1" dirty="0"/>
            </a:br>
            <a:r>
              <a:rPr lang="ru-RU" sz="1800" b="1" dirty="0"/>
              <a:t>И НА ПЛАНОВЫЙ ПЕРИОД 2027 И 2028 ГОДОВ </a:t>
            </a:r>
            <a:r>
              <a:rPr lang="ru-RU" sz="1800" dirty="0"/>
              <a:t>(начало)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968807"/>
              </p:ext>
            </p:extLst>
          </p:nvPr>
        </p:nvGraphicFramePr>
        <p:xfrm>
          <a:off x="461401" y="1916834"/>
          <a:ext cx="7767128" cy="4108459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436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0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5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3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9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г.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г.</a:t>
                      </a: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 г.</a:t>
                      </a: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0018" marR="50018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20 945,8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21 807,8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22 691,0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5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50018" marR="50018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содержание представительного органа муниципального образования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4 821,6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5 021,8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5 226,4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50018" marR="50018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содержание Местной администрации</a:t>
                      </a:r>
                    </a:p>
                  </a:txBody>
                  <a:tcPr marL="50018" marR="50018" marT="0" marB="0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16 099,0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16 767,3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17 451,1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2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50018" marR="50018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Резервные фонды 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8,6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50018" marR="50018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общегосударственные вопросы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2 708,5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2 813,4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2 922,0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52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0018" marR="50018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63 107,7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59 656,6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37 452,4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6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50018" marR="50018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Общеэкономические вопросы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600,0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625,0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650,0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6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50018" marR="50018" marT="0" marB="0" anchor="ctr" horzOverflow="overflow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Дорожное хозяйство (дорожные фонды)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62 507,7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59 031,6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36 802,4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7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0018" marR="50018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44 944,7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44 787,2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46 414,1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6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50018" marR="50018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Благоустройство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17 893,8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16 154,4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16 810,9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26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</a:p>
                  </a:txBody>
                  <a:tcPr marL="50018" marR="50018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вопросы в области жилищно-коммунального хозяйства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27 050,9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28 632,8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29 603,2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DBC365A2-DFFB-4708-96D7-16B0A7A80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>
            <a:extLst>
              <a:ext uri="{FF2B5EF4-FFF2-40B4-BE49-F238E27FC236}">
                <a16:creationId xmlns:a16="http://schemas.microsoft.com/office/drawing/2014/main" id="{C80BB747-49EB-46B8-A64A-DFF3FFE1E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5" y="45903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2A1812F7-5A01-4C5E-8C6F-48358F3A940C}"/>
              </a:ext>
            </a:extLst>
          </p:cNvPr>
          <p:cNvSpPr/>
          <p:nvPr/>
        </p:nvSpPr>
        <p:spPr>
          <a:xfrm>
            <a:off x="1475656" y="978988"/>
            <a:ext cx="6541468" cy="720081"/>
          </a:xfrm>
          <a:prstGeom prst="roundRect">
            <a:avLst/>
          </a:prstGeom>
          <a:noFill/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8CBA074E-A34B-4207-B19B-5F2B24B92FA9}"/>
              </a:ext>
            </a:extLst>
          </p:cNvPr>
          <p:cNvSpPr/>
          <p:nvPr/>
        </p:nvSpPr>
        <p:spPr>
          <a:xfrm>
            <a:off x="1542043" y="150454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70117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108520" y="-7330"/>
            <a:ext cx="8460432" cy="14201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54784" y="908721"/>
            <a:ext cx="6836322" cy="50405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/>
              <a:t>РАСХОДЫ НА 2026 ГОД </a:t>
            </a:r>
            <a:br>
              <a:rPr lang="ru-RU" sz="1800" b="1" dirty="0"/>
            </a:br>
            <a:r>
              <a:rPr lang="ru-RU" sz="1800" b="1" dirty="0"/>
              <a:t>И НА ПЛАНОВЫЙ ПЕРИОД 2027 И 2028 ГОДОВ </a:t>
            </a:r>
            <a:r>
              <a:rPr lang="ru-RU" sz="1800" dirty="0"/>
              <a:t>(продолжение)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826764"/>
              </p:ext>
            </p:extLst>
          </p:nvPr>
        </p:nvGraphicFramePr>
        <p:xfrm>
          <a:off x="539552" y="1551018"/>
          <a:ext cx="7992888" cy="4671409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470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0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2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 </a:t>
                      </a: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г.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г.</a:t>
                      </a: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 г.</a:t>
                      </a:r>
                    </a:p>
                  </a:txBody>
                  <a:tcPr marL="50018" marR="50018" marT="0" marB="0" anchor="ctr"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2900,0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3020,7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3143,9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50018" marR="50018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Профессиональная подготовка, переподготовка и повышение квалификации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54429" marR="54429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Молодежная политика 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2800,0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2916,5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3035,5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2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КУЛЬТУРА И КИНЕМАТОГРАФИЯ </a:t>
                      </a: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27 437,6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24 278,8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22 144,4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</a:p>
                  </a:txBody>
                  <a:tcPr marL="54429" marR="54429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проведение досуговых мероприятий для жителей муниципального образования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19 426,9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15 934,9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13 460,0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4 177,6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4 351,5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4 529,1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Социальное обеспечение населения</a:t>
                      </a:r>
                    </a:p>
                  </a:txBody>
                  <a:tcPr marL="54429" marR="54429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717,2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747,0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777,5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</a:p>
                  </a:txBody>
                  <a:tcPr marL="54429" marR="54429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семьи и детства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3 460,4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3 604,5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3 751,6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571,9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595,7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620,0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</a:t>
                      </a:r>
                    </a:p>
                  </a:txBody>
                  <a:tcPr marL="54429" marR="54429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571,9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595,7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95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МАССОВОЙ ИНФОРМАЦИИ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3 160,0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3 291,5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3 425,7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</a:t>
                      </a:r>
                    </a:p>
                  </a:txBody>
                  <a:tcPr marL="54429" marR="54429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Периодическая печать и издательства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3 160,0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3 291,5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3 425,7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РАСХОДОВ: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429" marR="54429" marT="0" marB="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75 367</a:t>
                      </a:r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170 249,1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149 224,7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BFBAE988-5CAF-47AA-AF92-EA8DFD93C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>
            <a:extLst>
              <a:ext uri="{FF2B5EF4-FFF2-40B4-BE49-F238E27FC236}">
                <a16:creationId xmlns:a16="http://schemas.microsoft.com/office/drawing/2014/main" id="{1B0BE259-8757-44A0-9585-76E9EF061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42" y="39281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F20FC49-5B47-49B7-AE2B-E93C3F2DAC34}"/>
              </a:ext>
            </a:extLst>
          </p:cNvPr>
          <p:cNvSpPr/>
          <p:nvPr/>
        </p:nvSpPr>
        <p:spPr>
          <a:xfrm>
            <a:off x="1214251" y="785126"/>
            <a:ext cx="6836322" cy="635537"/>
          </a:xfrm>
          <a:prstGeom prst="roundRect">
            <a:avLst/>
          </a:prstGeom>
          <a:noFill/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3272E172-0A81-4D20-9089-86191B0C9783}"/>
              </a:ext>
            </a:extLst>
          </p:cNvPr>
          <p:cNvSpPr/>
          <p:nvPr/>
        </p:nvSpPr>
        <p:spPr>
          <a:xfrm>
            <a:off x="1389241" y="39281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34332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108520" y="-7330"/>
            <a:ext cx="8460432" cy="14201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247304" y="885827"/>
            <a:ext cx="6836322" cy="50405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/>
              <a:t>РАСХОДЫ НА 2026 ГОД </a:t>
            </a:r>
            <a:br>
              <a:rPr lang="ru-RU" sz="1800" b="1" dirty="0"/>
            </a:br>
            <a:r>
              <a:rPr lang="ru-RU" sz="1800" b="1" dirty="0"/>
              <a:t>И НА ПЛАНОВЫЙ ПЕРИОД 2027 И 2028 ГОДОВ </a:t>
            </a:r>
            <a:r>
              <a:rPr lang="ru-RU" sz="1800" dirty="0"/>
              <a:t>(продолжение)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FBAE988-5CAF-47AA-AF92-EA8DFD93C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>
            <a:extLst>
              <a:ext uri="{FF2B5EF4-FFF2-40B4-BE49-F238E27FC236}">
                <a16:creationId xmlns:a16="http://schemas.microsoft.com/office/drawing/2014/main" id="{1B0BE259-8757-44A0-9585-76E9EF061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22" y="116632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F20FC49-5B47-49B7-AE2B-E93C3F2DAC34}"/>
              </a:ext>
            </a:extLst>
          </p:cNvPr>
          <p:cNvSpPr/>
          <p:nvPr/>
        </p:nvSpPr>
        <p:spPr>
          <a:xfrm>
            <a:off x="1235830" y="772731"/>
            <a:ext cx="6836322" cy="635537"/>
          </a:xfrm>
          <a:prstGeom prst="roundRect">
            <a:avLst/>
          </a:prstGeom>
          <a:noFill/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3A7D4F4E-BA59-4726-86C2-B67B6BEDDA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8879555"/>
              </p:ext>
            </p:extLst>
          </p:nvPr>
        </p:nvGraphicFramePr>
        <p:xfrm>
          <a:off x="971600" y="1536738"/>
          <a:ext cx="7488831" cy="4845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9E92315F-8F85-4F4B-A059-BE42CC5133E9}"/>
              </a:ext>
            </a:extLst>
          </p:cNvPr>
          <p:cNvSpPr/>
          <p:nvPr/>
        </p:nvSpPr>
        <p:spPr>
          <a:xfrm>
            <a:off x="1389241" y="39281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43339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108520" y="-7330"/>
            <a:ext cx="8460432" cy="16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301266" y="1166728"/>
            <a:ext cx="6541468" cy="523287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Муниципальные программы по решению вопросов </a:t>
            </a:r>
            <a:br>
              <a:rPr lang="ru-RU" sz="2000" b="1" dirty="0"/>
            </a:br>
            <a:r>
              <a:rPr lang="ru-RU" sz="2000" b="1" dirty="0"/>
              <a:t>местного значения. </a:t>
            </a:r>
            <a:r>
              <a:rPr lang="ru-RU" sz="1800" dirty="0"/>
              <a:t>(в </a:t>
            </a:r>
            <a:r>
              <a:rPr lang="ru-RU" sz="1800" dirty="0" err="1"/>
              <a:t>тыс.руб</a:t>
            </a:r>
            <a:r>
              <a:rPr lang="ru-RU" sz="1800" dirty="0"/>
              <a:t>.)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8316" y="116632"/>
            <a:ext cx="8074124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709140"/>
              </p:ext>
            </p:extLst>
          </p:nvPr>
        </p:nvGraphicFramePr>
        <p:xfrm>
          <a:off x="287524" y="1953428"/>
          <a:ext cx="8568952" cy="4624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7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г.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г.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 г.</a:t>
                      </a:r>
                    </a:p>
                  </a:txBody>
                  <a:tcPr marL="50018" marR="50018" marT="0" marB="0" anchor="ctr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93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Участие в реализации мер по профилактике  дорожно-транспортного травматизма на территории муниципального образования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9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Участие в деятельности по профилактике правонарушений в Санкт-Петербурге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Участие в деятельности по предупреждению употребления наркотических и психотропных веществ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719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Участие в профилактике терроризма и экстремизма, а также минимизации и (или) ликвидации последствий проявления терроризма и экстремизма на территории муниципального образования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57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текущему ремонту и содержанию дорог, расположенных в пределах границ муниципального образования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52165,3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48666,8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25669,9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082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Содержание муниципальной информационной службы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2 246,4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2336,3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2429,7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926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временному размещению, содержанию, включая ремонт элементов оформления Санкт-Петербурга к мероприятиям, в том числе культурно-массовым мероприятиям городского, всероссийского и международного значения на внутриквартальных территориях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156,0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162,2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DA136A76-7D0B-4C4A-8A1D-565336A15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>
            <a:extLst>
              <a:ext uri="{FF2B5EF4-FFF2-40B4-BE49-F238E27FC236}">
                <a16:creationId xmlns:a16="http://schemas.microsoft.com/office/drawing/2014/main" id="{DFCE158D-6B8D-4FA0-9EBE-1419052C6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5" y="73711"/>
            <a:ext cx="7889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3AD508BE-CF04-4084-B758-BA68BA2BE25D}"/>
              </a:ext>
            </a:extLst>
          </p:cNvPr>
          <p:cNvSpPr/>
          <p:nvPr/>
        </p:nvSpPr>
        <p:spPr>
          <a:xfrm>
            <a:off x="1334250" y="164981"/>
            <a:ext cx="6486341" cy="6767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Внутригородское муниципальное образование города федерального значения Санкт-Петербурга поселок Левашово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034871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2792</TotalTime>
  <Words>1944</Words>
  <Application>Microsoft Office PowerPoint</Application>
  <PresentationFormat>Экран (4:3)</PresentationFormat>
  <Paragraphs>422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MingLiU</vt:lpstr>
      <vt:lpstr>Arial</vt:lpstr>
      <vt:lpstr>Arial Narrow</vt:lpstr>
      <vt:lpstr>Bahnschrift</vt:lpstr>
      <vt:lpstr>Calibri</vt:lpstr>
      <vt:lpstr>Calibri Light</vt:lpstr>
      <vt:lpstr>Georgia</vt:lpstr>
      <vt:lpstr>Symbol</vt:lpstr>
      <vt:lpstr>Times New Roman</vt:lpstr>
      <vt:lpstr>Тема Office</vt:lpstr>
      <vt:lpstr>  БЮДЖЕТ ДЛЯ ГРАЖДАН</vt:lpstr>
      <vt:lpstr>Г Л О С С А Р И Й</vt:lpstr>
      <vt:lpstr>Презентация PowerPoint</vt:lpstr>
      <vt:lpstr>Основные показатели социально-экономического развития</vt:lpstr>
      <vt:lpstr>ДОХОДЫ  БЮДЖЕТА НА 2026 ГОД  И НА ПЛАНОВЫЙ ПЕРИОД 2027 И 2028 ГОДОВ</vt:lpstr>
      <vt:lpstr>РАСХОДЫ НА 2026 ГОД  И НА ПЛАНОВЫЙ ПЕРИОД 2027 И 2028 ГОДОВ (начало)</vt:lpstr>
      <vt:lpstr>РАСХОДЫ НА 2026 ГОД  И НА ПЛАНОВЫЙ ПЕРИОД 2027 И 2028 ГОДОВ (продолжение)</vt:lpstr>
      <vt:lpstr>РАСХОДЫ НА 2026 ГОД  И НА ПЛАНОВЫЙ ПЕРИОД 2027 И 2028 ГОДОВ (продолжение)</vt:lpstr>
      <vt:lpstr>Муниципальные программы по решению вопросов  местного значения. (в тыс.руб.)</vt:lpstr>
      <vt:lpstr>Муниципальные программы по решению вопросов  местного значения.                           (в тыс.рубл.)</vt:lpstr>
      <vt:lpstr>Муниципальные программы по решению вопросов  местного значения. (в тыс.рубл.)</vt:lpstr>
      <vt:lpstr>Муниципальные программы по решению вопросов  местного значения.                           (в тыс.рубл.)</vt:lpstr>
      <vt:lpstr>КОНТАКТНАЯ ИНФОРМАЦИЯ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User</dc:creator>
  <cp:lastModifiedBy>АИСТ ГБД</cp:lastModifiedBy>
  <cp:revision>104</cp:revision>
  <cp:lastPrinted>2024-12-02T07:58:48Z</cp:lastPrinted>
  <dcterms:created xsi:type="dcterms:W3CDTF">2023-01-20T07:33:53Z</dcterms:created>
  <dcterms:modified xsi:type="dcterms:W3CDTF">2025-12-05T08:18:37Z</dcterms:modified>
</cp:coreProperties>
</file>